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mic Sans MS" panose="030F0702030302020204" pitchFamily="66" charset="0"/>
      <p:regular r:id="rId35"/>
      <p:bold r:id="rId36"/>
      <p:italic r:id="rId37"/>
      <p:boldItalic r:id="rId38"/>
    </p:embeddedFont>
    <p:embeddedFont>
      <p:font typeface="Impact" panose="020B0806030902050204" pitchFamily="34" charset="0"/>
      <p:regular r:id="rId39"/>
    </p:embeddedFont>
    <p:embeddedFont>
      <p:font typeface="Nunito Black" panose="020B0604020202020204" charset="0"/>
      <p:bold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4151C-1C8A-4899-8857-77E74FDDBCF2}">
  <a:tblStyle styleId="{5B64151C-1C8A-4899-8857-77E74FDDBC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94c4c1251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94c4c1251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594c4c1251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b5988e84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b5988e84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b5988e84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94c4c1251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94c4c1251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594c4c1251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b5988e8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b5988e8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5b5988e84a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b5988e84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b5988e84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5b5988e84a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b5988e84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b5988e84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5b5988e84a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94c4c125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94c4c125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94c4c1251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94c4c125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94c4c125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594c4c1251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94c4c1251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94c4c1251_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594c4c1251_3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94c4c125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94c4c125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594c4c1251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94c4c1251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94c4c1251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594c4c1251_3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94c4c125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94c4c125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594c4c1251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b5988e84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b5988e84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43" name="Google Shape;243;g5b5988e84a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94c4c125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94c4c125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55" name="Google Shape;255;g594c4c1251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957ffd42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957ffd42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5957ffd42f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94c4c125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94c4c125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594c4c1251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94c4c1251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94c4c1251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594c4c1251_4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957ffd42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957ffd42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5957ffd42f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b5988e84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b5988e84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5b5988e84a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9d874f52e_5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9d874f52e_5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59d874f52e_5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94c4c12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94c4c12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594c4c125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94c4c1251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94c4c1251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94c4c1251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94c4c125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94c4c125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594c4c1251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94c4c1251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94c4c1251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594c4c1251_3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94c4c1251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94c4c1251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594c4c1251_3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94c4c12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94c4c12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594c4c1251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94c4c125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94c4c125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594c4c1251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544" y="6451877"/>
            <a:ext cx="1187624" cy="17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iapositiva de título">
  <p:cSld name="9_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544" y="6451877"/>
            <a:ext cx="1187624" cy="1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8752402" y="141648"/>
            <a:ext cx="395536" cy="773070"/>
          </a:xfrm>
          <a:prstGeom prst="rect">
            <a:avLst/>
          </a:prstGeom>
          <a:solidFill>
            <a:srgbClr val="86C4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apositiva de título">
  <p:cSld name="3_Diapositiva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544" y="6451877"/>
            <a:ext cx="1187624" cy="1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8752402" y="1058734"/>
            <a:ext cx="395536" cy="756320"/>
          </a:xfrm>
          <a:prstGeom prst="rect">
            <a:avLst/>
          </a:prstGeom>
          <a:solidFill>
            <a:srgbClr val="BFAE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apositiva de título">
  <p:cSld name="4_Diapositiva de títul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544" y="6451877"/>
            <a:ext cx="1187624" cy="1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/>
          <p:nvPr/>
        </p:nvSpPr>
        <p:spPr>
          <a:xfrm>
            <a:off x="8752402" y="1959070"/>
            <a:ext cx="395536" cy="756320"/>
          </a:xfrm>
          <a:prstGeom prst="rect">
            <a:avLst/>
          </a:prstGeom>
          <a:solidFill>
            <a:srgbClr val="B9AD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apositiva de título">
  <p:cSld name="5_Diapositiva de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544" y="6451877"/>
            <a:ext cx="1187624" cy="1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8752402" y="2855051"/>
            <a:ext cx="395536" cy="773070"/>
          </a:xfrm>
          <a:prstGeom prst="rect">
            <a:avLst/>
          </a:prstGeom>
          <a:solidFill>
            <a:srgbClr val="F9B2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a de título">
  <p:cSld name="6_Diapositiva de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544" y="6451877"/>
            <a:ext cx="1187624" cy="1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>
            <a:off x="8752402" y="3767782"/>
            <a:ext cx="395536" cy="773070"/>
          </a:xfrm>
          <a:prstGeom prst="rect">
            <a:avLst/>
          </a:prstGeom>
          <a:solidFill>
            <a:srgbClr val="D9C0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iapositiva de título">
  <p:cSld name="7_Diapositiva de títul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544" y="6451877"/>
            <a:ext cx="1187624" cy="1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/>
          <p:nvPr/>
        </p:nvSpPr>
        <p:spPr>
          <a:xfrm>
            <a:off x="8752402" y="4680513"/>
            <a:ext cx="395536" cy="77307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iapositiva de título">
  <p:cSld name="8_Diapositiva de título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544" y="6451877"/>
            <a:ext cx="1187624" cy="1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/>
          <p:nvPr/>
        </p:nvSpPr>
        <p:spPr>
          <a:xfrm>
            <a:off x="8752402" y="5593244"/>
            <a:ext cx="395536" cy="773070"/>
          </a:xfrm>
          <a:prstGeom prst="rect">
            <a:avLst/>
          </a:prstGeom>
          <a:solidFill>
            <a:srgbClr val="D969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de título">
  <p:cSld name="2_Diapositiva de títul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544" y="6451877"/>
            <a:ext cx="1187624" cy="1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/>
          <p:nvPr/>
        </p:nvSpPr>
        <p:spPr>
          <a:xfrm>
            <a:off x="8752402" y="1058734"/>
            <a:ext cx="395536" cy="756320"/>
          </a:xfrm>
          <a:prstGeom prst="rect">
            <a:avLst/>
          </a:prstGeom>
          <a:solidFill>
            <a:srgbClr val="BFAE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0"/>
          <p:cNvSpPr/>
          <p:nvPr/>
        </p:nvSpPr>
        <p:spPr>
          <a:xfrm>
            <a:off x="8752402" y="1959070"/>
            <a:ext cx="395536" cy="756320"/>
          </a:xfrm>
          <a:prstGeom prst="rect">
            <a:avLst/>
          </a:prstGeom>
          <a:solidFill>
            <a:srgbClr val="B9AD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0"/>
          <p:cNvSpPr/>
          <p:nvPr/>
        </p:nvSpPr>
        <p:spPr>
          <a:xfrm>
            <a:off x="8752402" y="2855051"/>
            <a:ext cx="395536" cy="773070"/>
          </a:xfrm>
          <a:prstGeom prst="rect">
            <a:avLst/>
          </a:prstGeom>
          <a:solidFill>
            <a:srgbClr val="F9B2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8752402" y="3767782"/>
            <a:ext cx="395536" cy="773070"/>
          </a:xfrm>
          <a:prstGeom prst="rect">
            <a:avLst/>
          </a:prstGeom>
          <a:solidFill>
            <a:srgbClr val="D9C0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8752402" y="4680513"/>
            <a:ext cx="395536" cy="77307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8752402" y="5593244"/>
            <a:ext cx="395536" cy="773070"/>
          </a:xfrm>
          <a:prstGeom prst="rect">
            <a:avLst/>
          </a:prstGeom>
          <a:solidFill>
            <a:srgbClr val="D969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8752402" y="141648"/>
            <a:ext cx="395536" cy="773070"/>
          </a:xfrm>
          <a:prstGeom prst="rect">
            <a:avLst/>
          </a:prstGeom>
          <a:solidFill>
            <a:srgbClr val="86C4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ctrTitle"/>
          </p:nvPr>
        </p:nvSpPr>
        <p:spPr>
          <a:xfrm>
            <a:off x="1143000" y="2053100"/>
            <a:ext cx="74172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 sz="4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Proyecto Predictor de Precios</a:t>
            </a:r>
            <a:endParaRPr sz="4400" i="0" u="none" strike="noStrike" cap="non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3136" y="3745859"/>
            <a:ext cx="3589428" cy="52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/>
        </p:nvSpPr>
        <p:spPr>
          <a:xfrm>
            <a:off x="196500" y="6013025"/>
            <a:ext cx="84801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Sankowicz, </a:t>
            </a:r>
            <a:r>
              <a:rPr lang="es-MX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Javier    |    Alcoleas,  Noelia P.      |  Izquierdo, Stephanie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375" y="987225"/>
            <a:ext cx="6981249" cy="550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TAREAS GENERALES A TODOS LOS DATASETS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5122850" y="5139375"/>
            <a:ext cx="3354600" cy="1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Normalización y Regularización </a:t>
            </a:r>
            <a:endParaRPr sz="18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de Variables</a:t>
            </a:r>
            <a:endParaRPr sz="18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248" y="1090675"/>
            <a:ext cx="6376474" cy="53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Matriz de Correlaciones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CRITERIOS DE SELECCIÓN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l="14797" t="4159" r="10239"/>
          <a:stretch/>
        </p:blipFill>
        <p:spPr>
          <a:xfrm>
            <a:off x="2988950" y="1814850"/>
            <a:ext cx="3370800" cy="32283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161" name="Google Shape;161;p23"/>
          <p:cNvSpPr txBox="1"/>
          <p:nvPr/>
        </p:nvSpPr>
        <p:spPr>
          <a:xfrm>
            <a:off x="6874600" y="3213175"/>
            <a:ext cx="1560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VARIANZA</a:t>
            </a:r>
            <a:endParaRPr sz="2400">
              <a:solidFill>
                <a:srgbClr val="E066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1059125" y="3213175"/>
            <a:ext cx="1560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SESGO</a:t>
            </a:r>
            <a:endParaRPr sz="2400">
              <a:solidFill>
                <a:srgbClr val="E066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1291400" y="1506200"/>
            <a:ext cx="68409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MX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Modelos que minimicen la función de costo RMSE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CRITERIOS DE SELECCIÓN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291400" y="1506200"/>
            <a:ext cx="68409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MX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Modelos que minimicen la función de costo RMSE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MX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Maximizar la varianza explicada por el modelo 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CRITERIOS DE SELECCIÓN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1291400" y="1506200"/>
            <a:ext cx="68409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MX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Modelos que minimicen la funcion de costo RMSE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MX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Maximizar la varianza explicada por el modelo 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Maximizar el R2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CRITERIOS DE SELECCION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273" y="3429000"/>
            <a:ext cx="3285475" cy="328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FLUJO GENERAL DE TRABAJO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l="3493" t="10836" b="9829"/>
          <a:stretch/>
        </p:blipFill>
        <p:spPr>
          <a:xfrm>
            <a:off x="115675" y="861250"/>
            <a:ext cx="8776177" cy="599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88" y="1785525"/>
            <a:ext cx="8607613" cy="34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CABA 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5973725" y="5271550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128.787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    0.990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2973725" y="53284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47.525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  0.694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58575" y="5328475"/>
            <a:ext cx="3000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 0.097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 0.941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88" y="1785525"/>
            <a:ext cx="8607613" cy="34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CABA 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5973725" y="5271550"/>
            <a:ext cx="3000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128.787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    0.990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2973713" y="5328475"/>
            <a:ext cx="3000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47.525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  0.694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58575" y="5328475"/>
            <a:ext cx="30000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 0.097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 0.941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6389975" y="2130000"/>
            <a:ext cx="706800" cy="3078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 txBox="1"/>
          <p:nvPr/>
        </p:nvSpPr>
        <p:spPr>
          <a:xfrm>
            <a:off x="6113400" y="1785700"/>
            <a:ext cx="1165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FF0000"/>
                </a:solidFill>
              </a:rPr>
              <a:t>Mejor Modelo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CABA 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3">
            <a:alphaModFix/>
          </a:blip>
          <a:srcRect b="7975"/>
          <a:stretch/>
        </p:blipFill>
        <p:spPr>
          <a:xfrm>
            <a:off x="874500" y="1700235"/>
            <a:ext cx="7395000" cy="48629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" name="Google Shape;228;p30"/>
          <p:cNvGraphicFramePr/>
          <p:nvPr/>
        </p:nvGraphicFramePr>
        <p:xfrm>
          <a:off x="1444875" y="1219200"/>
          <a:ext cx="6289425" cy="1005780"/>
        </p:xfrm>
        <a:graphic>
          <a:graphicData uri="http://schemas.openxmlformats.org/drawingml/2006/table">
            <a:tbl>
              <a:tblPr>
                <a:noFill/>
                <a:tableStyleId>{5B64151C-1C8A-4899-8857-77E74FDDBCF2}</a:tableStyleId>
              </a:tblPr>
              <a:tblGrid>
                <a:gridCol w="209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Training Set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Test Set (Portfolio 100p)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R2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0.5736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0.5029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7708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494550" y="1386350"/>
            <a:ext cx="8154900" cy="27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Corregir y terminar la limpieza de datos del desafío 1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Estimar un modelo de regresión lineal → Precio / m^2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Validar el modelo con Cross Validation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Aplicar Regularización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s-MX" sz="2400">
                <a:latin typeface="Roboto"/>
                <a:ea typeface="Roboto"/>
                <a:cs typeface="Roboto"/>
                <a:sym typeface="Roboto"/>
              </a:rPr>
              <a:t>Predicciones sobre un portfolio de 100 propiedades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250" y="513472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50" y="1813175"/>
            <a:ext cx="8839201" cy="35153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5973725" y="5271550"/>
            <a:ext cx="3000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0.5632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0.06999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2973713" y="5328475"/>
            <a:ext cx="3000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17.3232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0.1510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58575" y="5328475"/>
            <a:ext cx="30000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 116.1616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 : 0.2727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GBA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50" y="1813175"/>
            <a:ext cx="8839201" cy="351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800" y="3080900"/>
            <a:ext cx="1469774" cy="9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GBA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5973725" y="5271550"/>
            <a:ext cx="3000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0.5632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0.06999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2973713" y="5328475"/>
            <a:ext cx="3000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17.3232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0.1510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58575" y="5328475"/>
            <a:ext cx="30000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 116.1616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 : 0.2727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50" y="1813175"/>
            <a:ext cx="8839201" cy="351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800" y="3080900"/>
            <a:ext cx="1469774" cy="9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GBA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5973725" y="5271550"/>
            <a:ext cx="3000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0.5632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0.06999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2973713" y="5328475"/>
            <a:ext cx="30000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17.3232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LASSO: 0.1510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58575" y="5328475"/>
            <a:ext cx="30000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Ridge:  116.1616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>
                <a:solidFill>
                  <a:schemeClr val="dk1"/>
                </a:solidFill>
                <a:highlight>
                  <a:srgbClr val="FFFFFF"/>
                </a:highlight>
              </a:rPr>
              <a:t>Alpha LASSO : 0.2727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7349525" y="1883875"/>
            <a:ext cx="706800" cy="344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7120325" y="1325413"/>
            <a:ext cx="1165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FF0000"/>
                </a:solidFill>
              </a:rPr>
              <a:t>Modelo Seleccionado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GBA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 rotWithShape="1">
          <a:blip r:embed="rId3">
            <a:alphaModFix/>
          </a:blip>
          <a:srcRect b="6400"/>
          <a:stretch/>
        </p:blipFill>
        <p:spPr>
          <a:xfrm>
            <a:off x="874938" y="1750645"/>
            <a:ext cx="7394124" cy="49455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Google Shape;274;p34"/>
          <p:cNvGraphicFramePr/>
          <p:nvPr/>
        </p:nvGraphicFramePr>
        <p:xfrm>
          <a:off x="1444875" y="1219200"/>
          <a:ext cx="6289425" cy="1005780"/>
        </p:xfrm>
        <a:graphic>
          <a:graphicData uri="http://schemas.openxmlformats.org/drawingml/2006/table">
            <a:tbl>
              <a:tblPr>
                <a:noFill/>
                <a:tableStyleId>{5B64151C-1C8A-4899-8857-77E74FDDBCF2}</a:tableStyleId>
              </a:tblPr>
              <a:tblGrid>
                <a:gridCol w="209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Training Set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Test Set (Portfolio 100p)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R2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0.5925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0.4773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PROVINCIAS VARIAS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16224AF-BD28-4C77-A00C-2D8CAAD7A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1" r="8615"/>
          <a:stretch/>
        </p:blipFill>
        <p:spPr>
          <a:xfrm>
            <a:off x="106762" y="1905000"/>
            <a:ext cx="8866619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DA62A6CE-F014-46B9-BCDC-874E3D5E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1" r="8615"/>
          <a:stretch/>
        </p:blipFill>
        <p:spPr>
          <a:xfrm>
            <a:off x="106762" y="1905000"/>
            <a:ext cx="8866619" cy="3581400"/>
          </a:xfrm>
          <a:prstGeom prst="rect">
            <a:avLst/>
          </a:prstGeom>
        </p:spPr>
      </p:pic>
      <p:sp>
        <p:nvSpPr>
          <p:cNvPr id="288" name="Google Shape;288;p36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PROVINCIAS VARIAS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600" y="5572850"/>
            <a:ext cx="1550399" cy="12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/>
          <p:nvPr/>
        </p:nvSpPr>
        <p:spPr>
          <a:xfrm>
            <a:off x="6389975" y="2130000"/>
            <a:ext cx="706800" cy="3078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6"/>
          <p:cNvSpPr txBox="1"/>
          <p:nvPr/>
        </p:nvSpPr>
        <p:spPr>
          <a:xfrm>
            <a:off x="6113400" y="1785700"/>
            <a:ext cx="1165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FF0000"/>
                </a:solidFill>
              </a:rPr>
              <a:t>Mejor Modelo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C6EE82E-EB2B-482D-8905-918FC83E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42" y="1634917"/>
            <a:ext cx="7312316" cy="5223083"/>
          </a:xfrm>
          <a:prstGeom prst="rect">
            <a:avLst/>
          </a:prstGeom>
        </p:spPr>
      </p:pic>
      <p:sp>
        <p:nvSpPr>
          <p:cNvPr id="299" name="Google Shape;299;p37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PROVINCIAS VARIAS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2" name="Google Shape;302;p37"/>
          <p:cNvGraphicFramePr/>
          <p:nvPr>
            <p:extLst>
              <p:ext uri="{D42A27DB-BD31-4B8C-83A1-F6EECF244321}">
                <p14:modId xmlns:p14="http://schemas.microsoft.com/office/powerpoint/2010/main" val="364091723"/>
              </p:ext>
            </p:extLst>
          </p:nvPr>
        </p:nvGraphicFramePr>
        <p:xfrm>
          <a:off x="1444875" y="1219200"/>
          <a:ext cx="6289425" cy="1005780"/>
        </p:xfrm>
        <a:graphic>
          <a:graphicData uri="http://schemas.openxmlformats.org/drawingml/2006/table">
            <a:tbl>
              <a:tblPr>
                <a:noFill/>
                <a:tableStyleId>{5B64151C-1C8A-4899-8857-77E74FDDBCF2}</a:tableStyleId>
              </a:tblPr>
              <a:tblGrid>
                <a:gridCol w="209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Training Set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Test Set (Portfolio 100p)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/>
                        <a:t>R2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0.6888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0.6815</a:t>
                      </a: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CONCLUSIONES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713" y="3429000"/>
            <a:ext cx="3222425" cy="32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908900" y="1553375"/>
            <a:ext cx="7337100" cy="45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El modelo con polinómicas mejora la perfomance en los 3 casos.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Modelo GBA: Polinómica de 3° orden causa overfitting.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Ridge y Lasso lo solucionan, Lasso tarda en converger.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Para el porfolio de 100 propiedades, la relación de sobrevaluados y subvaluados es aprox la mitad.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Cross Val Score (5 fold, 10 times):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CABA: 2/10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GBA: 1/10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Provincias: 4/10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 rot="1357750">
            <a:off x="6473488" y="5660538"/>
            <a:ext cx="994892" cy="64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0000FF"/>
                </a:solidFill>
                <a:latin typeface="Nunito Black"/>
                <a:ea typeface="Nunito Black"/>
                <a:cs typeface="Nunito Black"/>
                <a:sym typeface="Nunito Black"/>
              </a:rPr>
              <a:t>POLI  3</a:t>
            </a:r>
            <a:endParaRPr sz="18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474" y="2463325"/>
            <a:ext cx="3545050" cy="13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75" y="64150"/>
            <a:ext cx="8650651" cy="67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 l="12294" t="8244" r="8283" b="5608"/>
          <a:stretch/>
        </p:blipFill>
        <p:spPr>
          <a:xfrm>
            <a:off x="2692650" y="64150"/>
            <a:ext cx="6204676" cy="67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63" y="1318650"/>
            <a:ext cx="7077075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DATOS DISPONIBLES PARA EL MODELO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DIVISIÓN DEL DATASET PARA MODELAR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25" y="1040225"/>
            <a:ext cx="5691949" cy="569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DIVISIÓN DEL DATASET PARA MODELAR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25" y="1040225"/>
            <a:ext cx="5691949" cy="569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DIVISIÓN DEL DATASET PARA MODELAR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25" y="1040225"/>
            <a:ext cx="5691949" cy="569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DIVISIÓN DEL DATASET PARA MODELAR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25" y="1040225"/>
            <a:ext cx="5691949" cy="569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605700" y="4015150"/>
            <a:ext cx="48324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latin typeface="Roboto"/>
                <a:ea typeface="Roboto"/>
                <a:cs typeface="Roboto"/>
                <a:sym typeface="Roboto"/>
              </a:rPr>
              <a:t>División de los dataset en Train y Test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Imputación de datos por tendencia Central  en set de entrenamiento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		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Floor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MX" sz="1800">
                <a:latin typeface="Roboto"/>
                <a:ea typeface="Roboto"/>
                <a:cs typeface="Roboto"/>
                <a:sym typeface="Roboto"/>
              </a:rPr>
              <a:t>Construction Index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l="7726" r="3965" b="12694"/>
          <a:stretch/>
        </p:blipFill>
        <p:spPr>
          <a:xfrm>
            <a:off x="6154725" y="4504375"/>
            <a:ext cx="1471648" cy="144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494550" y="294850"/>
            <a:ext cx="8154900" cy="566400"/>
          </a:xfrm>
          <a:prstGeom prst="flowChartAlternateProcess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754" y="1243875"/>
            <a:ext cx="1598621" cy="24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3970900" y="1243875"/>
            <a:ext cx="48324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Engineering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Creación de variables dummies: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MX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Tipo de propiedad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MX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Ubicación Geográfica según modelo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Definición de Nuevas Variables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810150" y="396550"/>
            <a:ext cx="706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TAREAS GENERALES A TODOS LOS DATASETS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Aspecto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Office PowerPoint</Application>
  <PresentationFormat>Presentación en pantalla (4:3)</PresentationFormat>
  <Paragraphs>155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Comic Sans MS</vt:lpstr>
      <vt:lpstr>Nunito Black</vt:lpstr>
      <vt:lpstr>Roboto</vt:lpstr>
      <vt:lpstr>Calibri</vt:lpstr>
      <vt:lpstr>Impact</vt:lpstr>
      <vt:lpstr>Arial</vt:lpstr>
      <vt:lpstr>Diseño personalizado</vt:lpstr>
      <vt:lpstr>Proyecto Predictor de Precios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Predictor de Precios</dc:title>
  <cp:lastModifiedBy>JAVI</cp:lastModifiedBy>
  <cp:revision>1</cp:revision>
  <dcterms:modified xsi:type="dcterms:W3CDTF">2019-06-06T22:13:30Z</dcterms:modified>
</cp:coreProperties>
</file>